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4" r:id="rId2"/>
    <p:sldId id="285" r:id="rId3"/>
    <p:sldId id="287" r:id="rId4"/>
    <p:sldId id="264" r:id="rId5"/>
    <p:sldId id="281" r:id="rId6"/>
    <p:sldId id="259" r:id="rId7"/>
    <p:sldId id="286" r:id="rId8"/>
    <p:sldId id="290" r:id="rId9"/>
    <p:sldId id="261" r:id="rId10"/>
    <p:sldId id="262" r:id="rId11"/>
    <p:sldId id="260" r:id="rId12"/>
    <p:sldId id="307" r:id="rId13"/>
    <p:sldId id="274" r:id="rId14"/>
    <p:sldId id="257" r:id="rId15"/>
    <p:sldId id="291" r:id="rId16"/>
    <p:sldId id="277" r:id="rId17"/>
    <p:sldId id="303" r:id="rId18"/>
    <p:sldId id="292" r:id="rId19"/>
    <p:sldId id="293" r:id="rId20"/>
    <p:sldId id="294" r:id="rId21"/>
    <p:sldId id="297" r:id="rId22"/>
    <p:sldId id="296" r:id="rId23"/>
    <p:sldId id="298" r:id="rId24"/>
    <p:sldId id="304" r:id="rId25"/>
    <p:sldId id="299" r:id="rId26"/>
    <p:sldId id="300" r:id="rId27"/>
    <p:sldId id="301" r:id="rId28"/>
    <p:sldId id="302" r:id="rId29"/>
    <p:sldId id="305" r:id="rId30"/>
    <p:sldId id="306" r:id="rId31"/>
    <p:sldId id="273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B9D1E7"/>
    <a:srgbClr val="5C6F51"/>
    <a:srgbClr val="C9D3C3"/>
    <a:srgbClr val="000000"/>
    <a:srgbClr val="20504B"/>
    <a:srgbClr val="282C6C"/>
    <a:srgbClr val="912350"/>
    <a:srgbClr val="7F347A"/>
    <a:srgbClr val="352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7A93-84DB-4041-8ECA-49B0DE3D81C8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8E26-1A2F-4317-AC4F-EA5717D74D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28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45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7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03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45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37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240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589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591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723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58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88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390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483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925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676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360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320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1757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206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348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959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08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2205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5331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58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58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26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01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83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62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35D6-4E9B-4671-9C15-69474D46F9D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42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2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0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4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4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0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2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3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6200-1601-4C04-96D6-89F8BC7B58CF}" type="datetimeFigureOut">
              <a:rPr lang="da-DK" smtClean="0"/>
              <a:t>26-09-2024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B379-88FE-4621-A047-EBA5225B27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7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-plus.ec.europa.eu/resources-and-tools/quality-standards-key-action-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mobility-arbejdsga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mobility-arbejdsga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for-konsortiemedlemme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for-konsortiemedlemme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io.com/webforms/29383659/241067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for-konsortiemedlemme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marwe@kolding.dk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for-konsortiemedlemmer/indsend-dokumentatio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lilam@kolding.d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lding.dk/borger/kultur-fritid-frivillighed/kultur/erasmus-for-konsortiemedlemme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756D249-BEC7-4E63-8D8F-9101A06EE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86869"/>
              </p:ext>
            </p:extLst>
          </p:nvPr>
        </p:nvGraphicFramePr>
        <p:xfrm>
          <a:off x="2084069" y="883647"/>
          <a:ext cx="9682577" cy="4799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391">
                  <a:extLst>
                    <a:ext uri="{9D8B030D-6E8A-4147-A177-3AD203B41FA5}">
                      <a16:colId xmlns:a16="http://schemas.microsoft.com/office/drawing/2014/main" val="2708638697"/>
                    </a:ext>
                  </a:extLst>
                </a:gridCol>
                <a:gridCol w="4564220">
                  <a:extLst>
                    <a:ext uri="{9D8B030D-6E8A-4147-A177-3AD203B41FA5}">
                      <a16:colId xmlns:a16="http://schemas.microsoft.com/office/drawing/2014/main" val="1758728074"/>
                    </a:ext>
                  </a:extLst>
                </a:gridCol>
                <a:gridCol w="4039966">
                  <a:extLst>
                    <a:ext uri="{9D8B030D-6E8A-4147-A177-3AD203B41FA5}">
                      <a16:colId xmlns:a16="http://schemas.microsoft.com/office/drawing/2014/main" val="1300352306"/>
                    </a:ext>
                  </a:extLst>
                </a:gridCol>
              </a:tblGrid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</a:rPr>
                        <a:t>14:30</a:t>
                      </a:r>
                      <a:endParaRPr lang="da-DK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effectLst/>
                        </a:rPr>
                        <a:t>Velkommen</a:t>
                      </a:r>
                      <a:endParaRPr lang="da-DK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Lisbet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65983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14:35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effectLst/>
                        </a:rPr>
                        <a:t>Erasmus+ og konsortiet</a:t>
                      </a:r>
                      <a:endParaRPr lang="da-DK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791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14:40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solidFill>
                            <a:schemeClr val="tx1"/>
                          </a:solidFill>
                          <a:effectLst/>
                        </a:rPr>
                        <a:t>Overordnede retningslinjer</a:t>
                      </a:r>
                      <a:endParaRPr lang="da-DK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326705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14:50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1" dirty="0">
                          <a:solidFill>
                            <a:schemeClr val="tx1"/>
                          </a:solidFill>
                          <a:effectLst/>
                        </a:rPr>
                        <a:t>Før, under og efter rejsen</a:t>
                      </a:r>
                      <a:endParaRPr lang="da-DK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445972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Spørgsmål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Lisbet/Maria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251855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15:05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1" dirty="0">
                          <a:effectLst/>
                        </a:rPr>
                        <a:t>Learning Agreement trin-for-trin</a:t>
                      </a:r>
                      <a:endParaRPr lang="da-DK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a-DK" sz="2200" i="1" dirty="0">
                          <a:effectLst/>
                        </a:rPr>
                        <a:t>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384768"/>
                  </a:ext>
                </a:extLst>
              </a:tr>
              <a:tr h="433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15:35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solidFill>
                            <a:srgbClr val="2E75B6"/>
                          </a:solidFill>
                          <a:effectLst/>
                        </a:rPr>
                        <a:t>Spørgsmål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i="1" dirty="0">
                          <a:effectLst/>
                        </a:rPr>
                        <a:t>Lisbet/Maria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266275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15:40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1" dirty="0">
                          <a:effectLst/>
                        </a:rPr>
                        <a:t>Andre dokumenter</a:t>
                      </a:r>
                      <a:endParaRPr lang="da-DK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634392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effectLst/>
                        </a:rPr>
                        <a:t>Afrapportering</a:t>
                      </a:r>
                      <a:endParaRPr lang="da-DK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046623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15:55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Spørgsmål</a:t>
                      </a:r>
                      <a:endParaRPr lang="da-DK" sz="2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Lisbet/Maria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7232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b="1" dirty="0">
                          <a:effectLst/>
                        </a:rPr>
                        <a:t>Tak for i dag!</a:t>
                      </a:r>
                      <a:endParaRPr lang="da-DK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200" i="1" dirty="0">
                          <a:effectLst/>
                        </a:rPr>
                        <a:t>Lisbet</a:t>
                      </a:r>
                      <a:endParaRPr lang="da-DK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07" marR="89707" marT="44853" marB="448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293011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Projektmål</a:t>
            </a:r>
          </a:p>
          <a:p>
            <a:endParaRPr lang="da-DK" sz="2800" dirty="0"/>
          </a:p>
          <a:p>
            <a:r>
              <a:rPr lang="da-DK" sz="2800" dirty="0"/>
              <a:t>Det er voksne </a:t>
            </a:r>
            <a:r>
              <a:rPr lang="da-DK" sz="2800" dirty="0" err="1"/>
              <a:t>learners</a:t>
            </a:r>
            <a:r>
              <a:rPr lang="da-DK" sz="2800" dirty="0"/>
              <a:t> der skal have udbyttet i forhold til projektmålene. </a:t>
            </a:r>
          </a:p>
          <a:p>
            <a:endParaRPr lang="da-DK" sz="2800" dirty="0"/>
          </a:p>
          <a:p>
            <a:r>
              <a:rPr lang="da-DK" sz="2800" dirty="0"/>
              <a:t>Rent praktisk, skal voksne borgere i Kolding Kommune bliver ”bedre” til det vores projektmål beskriver, fordi en medarbejder har været afsted.</a:t>
            </a:r>
          </a:p>
        </p:txBody>
      </p:sp>
    </p:spTree>
    <p:extLst>
      <p:ext uri="{BB962C8B-B14F-4D97-AF65-F5344CB8AC3E}">
        <p14:creationId xmlns:p14="http://schemas.microsoft.com/office/powerpoint/2010/main" val="1437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Typer af </a:t>
            </a:r>
            <a:r>
              <a:rPr lang="da-DK" sz="4400" dirty="0" err="1"/>
              <a:t>mobilities</a:t>
            </a:r>
            <a:r>
              <a:rPr lang="da-DK" sz="4400" dirty="0"/>
              <a:t> (rejser)</a:t>
            </a:r>
          </a:p>
          <a:p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Job-</a:t>
            </a:r>
            <a:r>
              <a:rPr lang="da-DK" sz="2800" dirty="0" err="1"/>
              <a:t>shadowing</a:t>
            </a: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Forberedende besøg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 err="1"/>
              <a:t>Invited</a:t>
            </a:r>
            <a:r>
              <a:rPr lang="da-DK" sz="2800" dirty="0"/>
              <a:t> </a:t>
            </a:r>
            <a:r>
              <a:rPr lang="da-DK" sz="2800" dirty="0" err="1"/>
              <a:t>experts</a:t>
            </a: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Kurser og uddannelse</a:t>
            </a:r>
          </a:p>
        </p:txBody>
      </p:sp>
    </p:spTree>
    <p:extLst>
      <p:ext uri="{BB962C8B-B14F-4D97-AF65-F5344CB8AC3E}">
        <p14:creationId xmlns:p14="http://schemas.microsoft.com/office/powerpoint/2010/main" val="24948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43578" y="600094"/>
            <a:ext cx="10587789" cy="52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Særligt om kurser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Skal være et officielt, udbudt kursus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Skal have deltagere fra mindst to forskellige lande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Kursusbeskrivelsen skal leve op til vores projektmål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Skal være med aktiv deltagelse (ikke fx foredrag, taler eller konferencer)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En kursusdag skal være mindst 5 timer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Skal leve op til </a:t>
            </a:r>
            <a:r>
              <a:rPr lang="da-DK" sz="2800" dirty="0">
                <a:hlinkClick r:id="rId6"/>
              </a:rPr>
              <a:t>Erasmus+ kvalitetskrav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8649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Hvad støttes IKKE</a:t>
            </a:r>
          </a:p>
          <a:p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Deltagelse i konferencer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Studieture*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Kurser der ikke i kursusbeskrivelsen opfylder krav om </a:t>
            </a:r>
            <a:r>
              <a:rPr lang="da-DK" sz="2800" dirty="0" err="1"/>
              <a:t>internationalitet</a:t>
            </a:r>
            <a:r>
              <a:rPr lang="da-DK" sz="2800" dirty="0"/>
              <a:t>, vores projektmål og krav til udbyder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Honorar til </a:t>
            </a:r>
            <a:r>
              <a:rPr lang="da-DK" sz="2800" dirty="0" err="1"/>
              <a:t>Invited</a:t>
            </a:r>
            <a:r>
              <a:rPr lang="da-DK" sz="2800" dirty="0"/>
              <a:t> Experts</a:t>
            </a:r>
          </a:p>
        </p:txBody>
      </p:sp>
    </p:spTree>
    <p:extLst>
      <p:ext uri="{BB962C8B-B14F-4D97-AF65-F5344CB8AC3E}">
        <p14:creationId xmlns:p14="http://schemas.microsoft.com/office/powerpoint/2010/main" val="9824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3B7F2B-3787-477A-BF12-F81264925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90337" y="1204661"/>
            <a:ext cx="10587789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7200" dirty="0"/>
              <a:t>Alt er på hjemmesiden!</a:t>
            </a:r>
          </a:p>
          <a:p>
            <a:pPr algn="ctr">
              <a:lnSpc>
                <a:spcPct val="150000"/>
              </a:lnSpc>
            </a:pPr>
            <a:r>
              <a:rPr lang="da-DK" sz="7200" dirty="0"/>
              <a:t>Kolding.dk/</a:t>
            </a:r>
            <a:r>
              <a:rPr lang="da-DK" sz="7200" dirty="0" err="1"/>
              <a:t>erasmus</a:t>
            </a:r>
            <a:endParaRPr lang="da-DK" sz="7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4AD8E9-4846-4A07-A3C9-068EA8060DF7}"/>
              </a:ext>
            </a:extLst>
          </p:cNvPr>
          <p:cNvSpPr txBox="1"/>
          <p:nvPr/>
        </p:nvSpPr>
        <p:spPr>
          <a:xfrm>
            <a:off x="2355166" y="4892714"/>
            <a:ext cx="748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hlinkClick r:id="rId6"/>
              </a:rPr>
              <a:t>Fx. Arbejdsgang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2663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76703FC-6E0D-4974-A4AF-6C3361985A99}"/>
              </a:ext>
            </a:extLst>
          </p:cNvPr>
          <p:cNvSpPr/>
          <p:nvPr/>
        </p:nvSpPr>
        <p:spPr>
          <a:xfrm>
            <a:off x="3710379" y="3839532"/>
            <a:ext cx="4619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Spørgsmål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30E35CB-27E8-41EE-B89E-C48128C392F3}"/>
              </a:ext>
            </a:extLst>
          </p:cNvPr>
          <p:cNvSpPr/>
          <p:nvPr/>
        </p:nvSpPr>
        <p:spPr>
          <a:xfrm>
            <a:off x="5333804" y="1238003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3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964765" y="955226"/>
            <a:ext cx="1058778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Learning Agreement</a:t>
            </a:r>
          </a:p>
          <a:p>
            <a:endParaRPr lang="da-DK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Aftale mellem jeres organisation og den organisation I rejser til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Udfyldes på et fælles sprog (som både I og modtagerorganisationen kan læse)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Vigtigt at den udfyldes korrekt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Læringsmål skal beskrives og falde indenfor vores fælles projektmål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Alle aktiviteter skal beskrives (og være en del af opnåelsen af læringsmålene)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b="1" dirty="0"/>
              <a:t>Skal være underskrevet af alle parter og uploadet inden afrejse</a:t>
            </a:r>
          </a:p>
        </p:txBody>
      </p:sp>
    </p:spTree>
    <p:extLst>
      <p:ext uri="{BB962C8B-B14F-4D97-AF65-F5344CB8AC3E}">
        <p14:creationId xmlns:p14="http://schemas.microsoft.com/office/powerpoint/2010/main" val="40247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90337" y="1204661"/>
            <a:ext cx="10587789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7200" dirty="0"/>
              <a:t>Alt er på hjemmesiden!</a:t>
            </a:r>
          </a:p>
          <a:p>
            <a:pPr algn="ctr">
              <a:lnSpc>
                <a:spcPct val="150000"/>
              </a:lnSpc>
            </a:pPr>
            <a:r>
              <a:rPr lang="da-DK" sz="7200" dirty="0"/>
              <a:t>Kolding.dk/</a:t>
            </a:r>
            <a:r>
              <a:rPr lang="da-DK" sz="7200" dirty="0" err="1"/>
              <a:t>erasmus</a:t>
            </a:r>
            <a:endParaRPr lang="da-DK" sz="7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754E2D-D9B8-4A5C-8026-86BC72BCDEB9}"/>
              </a:ext>
            </a:extLst>
          </p:cNvPr>
          <p:cNvSpPr txBox="1"/>
          <p:nvPr/>
        </p:nvSpPr>
        <p:spPr>
          <a:xfrm>
            <a:off x="2066583" y="4945453"/>
            <a:ext cx="805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hlinkClick r:id="rId6"/>
              </a:rPr>
              <a:t>Fx. Learning Agreement trin-for-trin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85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76703FC-6E0D-4974-A4AF-6C3361985A99}"/>
              </a:ext>
            </a:extLst>
          </p:cNvPr>
          <p:cNvSpPr/>
          <p:nvPr/>
        </p:nvSpPr>
        <p:spPr>
          <a:xfrm>
            <a:off x="3710379" y="3839532"/>
            <a:ext cx="4619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Spørgsmål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30E35CB-27E8-41EE-B89E-C48128C392F3}"/>
              </a:ext>
            </a:extLst>
          </p:cNvPr>
          <p:cNvSpPr/>
          <p:nvPr/>
        </p:nvSpPr>
        <p:spPr>
          <a:xfrm>
            <a:off x="5333804" y="1238003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95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90337" y="1204661"/>
            <a:ext cx="10587789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4400" dirty="0"/>
              <a:t>Kort opsummering om Erasmus+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4400" dirty="0"/>
              <a:t>Særligt fokus på retningslinjer, dokumentation og afrapportering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4400" dirty="0"/>
              <a:t>PP som reference</a:t>
            </a:r>
          </a:p>
        </p:txBody>
      </p:sp>
    </p:spTree>
    <p:extLst>
      <p:ext uri="{BB962C8B-B14F-4D97-AF65-F5344CB8AC3E}">
        <p14:creationId xmlns:p14="http://schemas.microsoft.com/office/powerpoint/2010/main" val="26841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Modelkontrakt</a:t>
            </a:r>
          </a:p>
          <a:p>
            <a:endParaRPr lang="da-DK" sz="4400" dirty="0"/>
          </a:p>
          <a:p>
            <a:r>
              <a:rPr lang="da-DK" sz="2800" dirty="0"/>
              <a:t>Kontrakt mellem den rejsende medarbejder og dennes arbejdsplads</a:t>
            </a:r>
          </a:p>
          <a:p>
            <a:endParaRPr lang="da-DK" sz="2800" dirty="0"/>
          </a:p>
          <a:p>
            <a:r>
              <a:rPr lang="da-DK" sz="2800" dirty="0"/>
              <a:t>Vigtigt at få 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Perioden aftalen dækker (inklusive virtuelle møder i ”blended” </a:t>
            </a:r>
            <a:r>
              <a:rPr lang="da-DK" sz="2800" dirty="0" err="1"/>
              <a:t>mobility</a:t>
            </a:r>
            <a:r>
              <a:rPr lang="da-DK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Forsikringsdækning (Sundheds- , ansvars- og ulykkesforsikring)</a:t>
            </a:r>
          </a:p>
        </p:txBody>
      </p:sp>
    </p:spTree>
    <p:extLst>
      <p:ext uri="{BB962C8B-B14F-4D97-AF65-F5344CB8AC3E}">
        <p14:creationId xmlns:p14="http://schemas.microsoft.com/office/powerpoint/2010/main" val="27473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Modelkontrakt</a:t>
            </a:r>
          </a:p>
          <a:p>
            <a:endParaRPr lang="da-DK" sz="4400" dirty="0"/>
          </a:p>
          <a:p>
            <a:r>
              <a:rPr lang="da-DK" sz="2800" dirty="0"/>
              <a:t>Bankoplysninger skal IKKE med, da vi altid bruger valgmulighed 2. I får en mail hvor vi beder om konto/kontostreng i forbindelse med indbetaling af støtten til jer.</a:t>
            </a:r>
          </a:p>
        </p:txBody>
      </p:sp>
    </p:spTree>
    <p:extLst>
      <p:ext uri="{BB962C8B-B14F-4D97-AF65-F5344CB8AC3E}">
        <p14:creationId xmlns:p14="http://schemas.microsoft.com/office/powerpoint/2010/main" val="13300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90337" y="1204661"/>
            <a:ext cx="10587789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7200" dirty="0"/>
              <a:t>Alt er på hjemmesiden!</a:t>
            </a:r>
          </a:p>
          <a:p>
            <a:pPr algn="ctr">
              <a:lnSpc>
                <a:spcPct val="150000"/>
              </a:lnSpc>
            </a:pPr>
            <a:r>
              <a:rPr lang="da-DK" sz="7200" dirty="0"/>
              <a:t>Kolding.dk/</a:t>
            </a:r>
            <a:r>
              <a:rPr lang="da-DK" sz="7200" dirty="0" err="1"/>
              <a:t>erasmus</a:t>
            </a:r>
            <a:endParaRPr lang="da-DK" sz="7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754E2D-D9B8-4A5C-8026-86BC72BCDEB9}"/>
              </a:ext>
            </a:extLst>
          </p:cNvPr>
          <p:cNvSpPr txBox="1"/>
          <p:nvPr/>
        </p:nvSpPr>
        <p:spPr>
          <a:xfrm>
            <a:off x="2066583" y="4945453"/>
            <a:ext cx="805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hlinkClick r:id="rId6"/>
              </a:rPr>
              <a:t>Fx. Eksempel på Modelkontrakt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6675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Learning Agreement </a:t>
            </a:r>
            <a:r>
              <a:rPr lang="da-DK" sz="4400" dirty="0" err="1"/>
              <a:t>Complement</a:t>
            </a:r>
            <a:endParaRPr lang="da-DK" sz="4400" dirty="0"/>
          </a:p>
          <a:p>
            <a:endParaRPr lang="da-DK" sz="4400" dirty="0"/>
          </a:p>
          <a:p>
            <a:r>
              <a:rPr lang="da-DK" sz="2800" dirty="0"/>
              <a:t>Skal underskrives på rejsens sidste dag, og uploades via hjemmesiden efter hjemkomst. Det er en god idé at printe den og tage den med på rejsen.</a:t>
            </a:r>
          </a:p>
        </p:txBody>
      </p:sp>
    </p:spTree>
    <p:extLst>
      <p:ext uri="{BB962C8B-B14F-4D97-AF65-F5344CB8AC3E}">
        <p14:creationId xmlns:p14="http://schemas.microsoft.com/office/powerpoint/2010/main" val="4390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Kursus, </a:t>
            </a:r>
            <a:r>
              <a:rPr lang="da-DK" sz="4000" dirty="0" err="1"/>
              <a:t>Invited</a:t>
            </a:r>
            <a:r>
              <a:rPr lang="da-DK" sz="4000" dirty="0"/>
              <a:t> Expert og Forberedende besøg</a:t>
            </a:r>
          </a:p>
          <a:p>
            <a:endParaRPr lang="da-DK" sz="4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Ved kursus skal kursusbeskrivelsen vedlægges Learning Agreement.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Ved </a:t>
            </a:r>
            <a:r>
              <a:rPr lang="da-DK" sz="2800" dirty="0" err="1"/>
              <a:t>Invited</a:t>
            </a:r>
            <a:r>
              <a:rPr lang="da-DK" sz="2800" dirty="0"/>
              <a:t> Expert får I et dokument der skal udfyldes og underskrives af eksperten og jer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Ved forberedende besøg får I tilsendt et dokument der skal underskrives af den modtagende organisation og den rejsende</a:t>
            </a:r>
          </a:p>
        </p:txBody>
      </p:sp>
    </p:spTree>
    <p:extLst>
      <p:ext uri="{BB962C8B-B14F-4D97-AF65-F5344CB8AC3E}">
        <p14:creationId xmlns:p14="http://schemas.microsoft.com/office/powerpoint/2010/main" val="25970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932867" y="771825"/>
            <a:ext cx="105877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Afrapportering</a:t>
            </a:r>
          </a:p>
          <a:p>
            <a:endParaRPr lang="da-DK" sz="4400" dirty="0"/>
          </a:p>
          <a:p>
            <a:r>
              <a:rPr lang="da-DK" sz="2800" b="1" dirty="0"/>
              <a:t>Participant </a:t>
            </a:r>
            <a:r>
              <a:rPr lang="da-DK" sz="2800" b="1" dirty="0" err="1"/>
              <a:t>Survey</a:t>
            </a:r>
            <a:r>
              <a:rPr lang="da-DK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Udsendes automatisk af systemet til den rejsende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Er på engelsk men må udfyldes på dansk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Det er vigtigt at I bruger Learning Agreement aktivt ved udfyldelse, så de deklarerede mål stemmer overens med de mål I skriver I har opnået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Senest inden 30 dage efter hjemkomst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Basis for vores afrapportering til EU</a:t>
            </a:r>
          </a:p>
        </p:txBody>
      </p:sp>
    </p:spTree>
    <p:extLst>
      <p:ext uri="{BB962C8B-B14F-4D97-AF65-F5344CB8AC3E}">
        <p14:creationId xmlns:p14="http://schemas.microsoft.com/office/powerpoint/2010/main" val="24414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90337" y="1204661"/>
            <a:ext cx="10587789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7200" dirty="0"/>
              <a:t>Alt er på hjemmesiden!</a:t>
            </a:r>
          </a:p>
          <a:p>
            <a:pPr algn="ctr">
              <a:lnSpc>
                <a:spcPct val="150000"/>
              </a:lnSpc>
            </a:pPr>
            <a:r>
              <a:rPr lang="da-DK" sz="7200" dirty="0"/>
              <a:t>Kolding.dk/</a:t>
            </a:r>
            <a:r>
              <a:rPr lang="da-DK" sz="7200" dirty="0" err="1"/>
              <a:t>erasmus</a:t>
            </a:r>
            <a:endParaRPr lang="da-DK" sz="7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754E2D-D9B8-4A5C-8026-86BC72BCDEB9}"/>
              </a:ext>
            </a:extLst>
          </p:cNvPr>
          <p:cNvSpPr txBox="1"/>
          <p:nvPr/>
        </p:nvSpPr>
        <p:spPr>
          <a:xfrm>
            <a:off x="2066583" y="4945453"/>
            <a:ext cx="805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hlinkClick r:id="rId6"/>
              </a:rPr>
              <a:t>Fx. Eksempel på Participant </a:t>
            </a:r>
            <a:r>
              <a:rPr lang="da-DK" sz="4000" dirty="0" err="1">
                <a:hlinkClick r:id="rId6"/>
              </a:rPr>
              <a:t>survey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7301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932867" y="771825"/>
            <a:ext cx="105877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Afrapportering</a:t>
            </a:r>
          </a:p>
          <a:p>
            <a:endParaRPr lang="da-DK" sz="4400" dirty="0"/>
          </a:p>
          <a:p>
            <a:r>
              <a:rPr lang="da-DK" sz="2800" b="1" dirty="0"/>
              <a:t>Intern Evaluering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Link til formular sendes efter hjemkomst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Det er vigtigt at I bruger Learning Agreement aktivt ved udfyldelse, så de deklarerede mål stemmer overens med de mål I skriver I har opnået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Senest inden 30 dage efter hjemkomst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algn="ctr"/>
            <a:r>
              <a:rPr lang="da-DK" sz="2800" dirty="0">
                <a:hlinkClick r:id="rId6"/>
              </a:rPr>
              <a:t>Sådan ser formularen ud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9374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954132" y="1611797"/>
            <a:ext cx="105877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Afrapportering</a:t>
            </a:r>
          </a:p>
          <a:p>
            <a:endParaRPr lang="da-DK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Begge evalueringer skal udfyldes inden 30 dage efter hjemkomst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Støtten udbetales først når al dokumentation samt begge evalueringer er udfyldt</a:t>
            </a:r>
          </a:p>
        </p:txBody>
      </p:sp>
    </p:spTree>
    <p:extLst>
      <p:ext uri="{BB962C8B-B14F-4D97-AF65-F5344CB8AC3E}">
        <p14:creationId xmlns:p14="http://schemas.microsoft.com/office/powerpoint/2010/main" val="580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76703FC-6E0D-4974-A4AF-6C3361985A99}"/>
              </a:ext>
            </a:extLst>
          </p:cNvPr>
          <p:cNvSpPr/>
          <p:nvPr/>
        </p:nvSpPr>
        <p:spPr>
          <a:xfrm>
            <a:off x="3710379" y="3839532"/>
            <a:ext cx="4619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Spørgsmål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30E35CB-27E8-41EE-B89E-C48128C392F3}"/>
              </a:ext>
            </a:extLst>
          </p:cNvPr>
          <p:cNvSpPr/>
          <p:nvPr/>
        </p:nvSpPr>
        <p:spPr>
          <a:xfrm>
            <a:off x="5333804" y="1238003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97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90337" y="1204661"/>
            <a:ext cx="10587789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7200" dirty="0"/>
              <a:t>Alt er på hjemmesiden!</a:t>
            </a:r>
          </a:p>
          <a:p>
            <a:pPr algn="ctr">
              <a:lnSpc>
                <a:spcPct val="150000"/>
              </a:lnSpc>
            </a:pPr>
            <a:r>
              <a:rPr lang="da-DK" sz="7200" dirty="0">
                <a:hlinkClick r:id="rId6"/>
              </a:rPr>
              <a:t>Kolding.dk/</a:t>
            </a:r>
            <a:r>
              <a:rPr lang="da-DK" sz="7200" dirty="0" err="1">
                <a:hlinkClick r:id="rId6"/>
              </a:rPr>
              <a:t>erasmus</a:t>
            </a:r>
            <a:endParaRPr lang="da-DK" sz="7200" dirty="0"/>
          </a:p>
        </p:txBody>
      </p:sp>
    </p:spTree>
    <p:extLst>
      <p:ext uri="{BB962C8B-B14F-4D97-AF65-F5344CB8AC3E}">
        <p14:creationId xmlns:p14="http://schemas.microsoft.com/office/powerpoint/2010/main" val="15819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C9EF176-AD30-4669-94DC-CEB8E227AFDB}"/>
              </a:ext>
            </a:extLst>
          </p:cNvPr>
          <p:cNvSpPr txBox="1"/>
          <p:nvPr/>
        </p:nvSpPr>
        <p:spPr>
          <a:xfrm>
            <a:off x="939800" y="901700"/>
            <a:ext cx="1037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ALT findes på hjemmesiden:</a:t>
            </a:r>
          </a:p>
          <a:p>
            <a:endParaRPr lang="da-DK" sz="3200" dirty="0"/>
          </a:p>
          <a:p>
            <a:r>
              <a:rPr lang="da-DK" sz="3200" dirty="0"/>
              <a:t>Kolding.dk/</a:t>
            </a:r>
            <a:r>
              <a:rPr lang="da-DK" sz="3200" dirty="0" err="1"/>
              <a:t>erasmus</a:t>
            </a:r>
            <a:endParaRPr lang="da-DK" sz="3200" dirty="0"/>
          </a:p>
        </p:txBody>
      </p:sp>
      <p:pic>
        <p:nvPicPr>
          <p:cNvPr id="8" name="Billede 7">
            <a:hlinkClick r:id="rId6"/>
            <a:extLst>
              <a:ext uri="{FF2B5EF4-FFF2-40B4-BE49-F238E27FC236}">
                <a16:creationId xmlns:a16="http://schemas.microsoft.com/office/drawing/2014/main" id="{ECEAB1FF-BD30-4703-ACD1-A227635271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77" y="2705100"/>
            <a:ext cx="3431924" cy="3429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CA66950-8AC1-4194-BB8C-B67EF9F550B1}"/>
              </a:ext>
            </a:extLst>
          </p:cNvPr>
          <p:cNvSpPr txBox="1"/>
          <p:nvPr/>
        </p:nvSpPr>
        <p:spPr>
          <a:xfrm>
            <a:off x="914400" y="2705100"/>
            <a:ext cx="6946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Kontakt:</a:t>
            </a:r>
          </a:p>
          <a:p>
            <a:endParaRPr lang="da-DK" dirty="0"/>
          </a:p>
          <a:p>
            <a:r>
              <a:rPr lang="da-DK" b="1" dirty="0"/>
              <a:t>Maria</a:t>
            </a:r>
            <a:r>
              <a:rPr lang="da-DK" dirty="0"/>
              <a:t> (det praktiske)</a:t>
            </a:r>
          </a:p>
          <a:p>
            <a:r>
              <a:rPr lang="da-DK" dirty="0">
                <a:hlinkClick r:id="rId8"/>
              </a:rPr>
              <a:t>marwe@kolding.dk</a:t>
            </a:r>
            <a:endParaRPr lang="da-DK" dirty="0"/>
          </a:p>
          <a:p>
            <a:r>
              <a:rPr lang="da-DK" dirty="0"/>
              <a:t>79 79 75 21</a:t>
            </a:r>
          </a:p>
          <a:p>
            <a:r>
              <a:rPr lang="da-DK" dirty="0" err="1"/>
              <a:t>Tirs</a:t>
            </a:r>
            <a:r>
              <a:rPr lang="da-DK" dirty="0"/>
              <a:t>-ons-</a:t>
            </a:r>
            <a:r>
              <a:rPr lang="da-DK" dirty="0" err="1"/>
              <a:t>tors</a:t>
            </a:r>
            <a:r>
              <a:rPr lang="da-DK" dirty="0"/>
              <a:t> 8-11</a:t>
            </a:r>
          </a:p>
          <a:p>
            <a:endParaRPr lang="da-DK" dirty="0"/>
          </a:p>
          <a:p>
            <a:r>
              <a:rPr lang="da-DK" b="1" dirty="0"/>
              <a:t>Lisbet</a:t>
            </a:r>
            <a:r>
              <a:rPr lang="da-DK" dirty="0"/>
              <a:t> (for godkendelse af indhold)</a:t>
            </a:r>
          </a:p>
          <a:p>
            <a:r>
              <a:rPr lang="da-DK" dirty="0">
                <a:hlinkClick r:id="rId9"/>
              </a:rPr>
              <a:t>lilam@kolding.dk</a:t>
            </a:r>
            <a:endParaRPr lang="da-DK" dirty="0"/>
          </a:p>
          <a:p>
            <a:r>
              <a:rPr lang="da-DK" dirty="0"/>
              <a:t>20 20 73 93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2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61C9E50-A3A9-4270-858E-623C85585BDF}"/>
              </a:ext>
            </a:extLst>
          </p:cNvPr>
          <p:cNvSpPr txBox="1"/>
          <p:nvPr/>
        </p:nvSpPr>
        <p:spPr>
          <a:xfrm>
            <a:off x="2503295" y="2043772"/>
            <a:ext cx="6850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0" dirty="0"/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12765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4495116" y="21535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Det praktiske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F1683E21-F1BF-44F4-B99B-D924D4736BF8}"/>
              </a:ext>
            </a:extLst>
          </p:cNvPr>
          <p:cNvCxnSpPr/>
          <p:nvPr/>
        </p:nvCxnSpPr>
        <p:spPr>
          <a:xfrm>
            <a:off x="6095316" y="1171575"/>
            <a:ext cx="0" cy="4976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EA9D7578-AB7E-4486-828C-351C4FDD6C73}"/>
              </a:ext>
            </a:extLst>
          </p:cNvPr>
          <p:cNvSpPr txBox="1"/>
          <p:nvPr/>
        </p:nvSpPr>
        <p:spPr>
          <a:xfrm>
            <a:off x="529389" y="1368657"/>
            <a:ext cx="535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Medlemsorganisationer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DFD613F-D04A-4203-8ADC-7D082AB19ECB}"/>
              </a:ext>
            </a:extLst>
          </p:cNvPr>
          <p:cNvSpPr txBox="1"/>
          <p:nvPr/>
        </p:nvSpPr>
        <p:spPr>
          <a:xfrm>
            <a:off x="6408821" y="1372587"/>
            <a:ext cx="535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Konsortieholder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7ED0BC4-8EA2-4B6F-9A58-9FD327B7D7EB}"/>
              </a:ext>
            </a:extLst>
          </p:cNvPr>
          <p:cNvSpPr txBox="1"/>
          <p:nvPr/>
        </p:nvSpPr>
        <p:spPr>
          <a:xfrm>
            <a:off x="317499" y="2189747"/>
            <a:ext cx="565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Kontakt til modtagerorganisation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Udarbejdelse af dokumentation før, under og efter rejsen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(Modelkontrakt, Learning Agreement, Learning Agreement </a:t>
            </a:r>
            <a:r>
              <a:rPr lang="da-DK" dirty="0" err="1"/>
              <a:t>Complement</a:t>
            </a:r>
            <a:r>
              <a:rPr lang="da-DK" dirty="0"/>
              <a:t>, Participant </a:t>
            </a:r>
            <a:r>
              <a:rPr lang="da-DK" dirty="0" err="1"/>
              <a:t>Survey</a:t>
            </a:r>
            <a:r>
              <a:rPr lang="da-DK" dirty="0"/>
              <a:t> og Intern Evalueringsrapport)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Aktiv deltagelse under rejsen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Videndeling internt og i fagfællesskaber</a:t>
            </a:r>
          </a:p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00E70B7-8972-4A58-A1E6-1872098250A5}"/>
              </a:ext>
            </a:extLst>
          </p:cNvPr>
          <p:cNvSpPr txBox="1"/>
          <p:nvPr/>
        </p:nvSpPr>
        <p:spPr>
          <a:xfrm>
            <a:off x="6307191" y="2189746"/>
            <a:ext cx="565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Vejledning i forbindelse med udarbejdelse af dokumentation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Ansøgninger hos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Fordele </a:t>
            </a:r>
            <a:r>
              <a:rPr lang="da-DK" dirty="0" err="1"/>
              <a:t>mobilities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Registrering i EU 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Afrapportering til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Formidling af projektet som helhed</a:t>
            </a:r>
          </a:p>
        </p:txBody>
      </p:sp>
    </p:spTree>
    <p:extLst>
      <p:ext uri="{BB962C8B-B14F-4D97-AF65-F5344CB8AC3E}">
        <p14:creationId xmlns:p14="http://schemas.microsoft.com/office/powerpoint/2010/main" val="11943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BA682BE-4DD5-4FC0-ADD7-2B0AAF225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645"/>
            <a:ext cx="12192000" cy="237871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ACA2CBA-9B39-42E9-8848-9E91E5F11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" y="1609399"/>
            <a:ext cx="12187475" cy="3637849"/>
          </a:xfrm>
          <a:prstGeom prst="rect">
            <a:avLst/>
          </a:prstGeom>
        </p:spPr>
      </p:pic>
      <p:sp>
        <p:nvSpPr>
          <p:cNvPr id="10" name="Pil: nedad 9">
            <a:extLst>
              <a:ext uri="{FF2B5EF4-FFF2-40B4-BE49-F238E27FC236}">
                <a16:creationId xmlns:a16="http://schemas.microsoft.com/office/drawing/2014/main" id="{7625F618-F9EA-4D2A-8E8C-F1A3024D071F}"/>
              </a:ext>
            </a:extLst>
          </p:cNvPr>
          <p:cNvSpPr/>
          <p:nvPr/>
        </p:nvSpPr>
        <p:spPr>
          <a:xfrm>
            <a:off x="5717931" y="2269490"/>
            <a:ext cx="211015" cy="32643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3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421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Hvad kan man få penge til?</a:t>
            </a:r>
          </a:p>
          <a:p>
            <a:endParaRPr lang="da-DK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Rejser (</a:t>
            </a:r>
            <a:r>
              <a:rPr lang="da-DK" sz="2800" dirty="0" err="1"/>
              <a:t>mobilities</a:t>
            </a:r>
            <a:r>
              <a:rPr lang="da-DK" sz="2800" dirty="0"/>
              <a:t>) der ligger indenfor EU eller samarbejdslandene, som opfylder Erasmus+ krav og vores fælles projektmål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Kost, logi og transport (kursusafgifter)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Merudgifter til støtte ved særlige behov</a:t>
            </a:r>
          </a:p>
        </p:txBody>
      </p:sp>
    </p:spTree>
    <p:extLst>
      <p:ext uri="{BB962C8B-B14F-4D97-AF65-F5344CB8AC3E}">
        <p14:creationId xmlns:p14="http://schemas.microsoft.com/office/powerpoint/2010/main" val="12161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43578" y="547761"/>
            <a:ext cx="10587789" cy="581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Kriterier der altid skal være opfyldt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En rejse skal altid have </a:t>
            </a:r>
            <a:r>
              <a:rPr lang="da-DK" sz="2800" b="1" dirty="0"/>
              <a:t>mindst to aktivitetsdage </a:t>
            </a:r>
            <a:r>
              <a:rPr lang="da-DK" sz="2800" dirty="0"/>
              <a:t>(den ene kan godt også være en rejsedag)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En rejse må kun gå til </a:t>
            </a:r>
            <a:r>
              <a:rPr lang="da-DK" sz="2800" b="1" dirty="0"/>
              <a:t>én modtagerorganisation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Alle rejser er </a:t>
            </a:r>
            <a:r>
              <a:rPr lang="da-DK" sz="2800" b="1" dirty="0"/>
              <a:t>individuelle læringsforløb </a:t>
            </a:r>
            <a:r>
              <a:rPr lang="da-DK" sz="2800" dirty="0"/>
              <a:t>og skal beskrives som sådan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Man må ikke sende alle medarbejdere med samme ansvarsområde/stillingsbetegnelse afsted som gruppe, max halvdelen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Den rejsende skal </a:t>
            </a:r>
            <a:r>
              <a:rPr lang="da-DK" sz="2800" b="1" dirty="0"/>
              <a:t>deltage aktivt </a:t>
            </a:r>
            <a:r>
              <a:rPr lang="da-DK" sz="2800" dirty="0"/>
              <a:t>i læringsforløbet</a:t>
            </a:r>
          </a:p>
        </p:txBody>
      </p:sp>
    </p:spTree>
    <p:extLst>
      <p:ext uri="{BB962C8B-B14F-4D97-AF65-F5344CB8AC3E}">
        <p14:creationId xmlns:p14="http://schemas.microsoft.com/office/powerpoint/2010/main" val="40329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A8DAF1A-FE48-4054-ABA3-8BD80A7EA32F}"/>
              </a:ext>
            </a:extLst>
          </p:cNvPr>
          <p:cNvSpPr txBox="1"/>
          <p:nvPr/>
        </p:nvSpPr>
        <p:spPr>
          <a:xfrm>
            <a:off x="801421" y="1221056"/>
            <a:ext cx="10587789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7200" dirty="0"/>
              <a:t>Alt er på hjemmesiden!</a:t>
            </a:r>
          </a:p>
          <a:p>
            <a:pPr algn="ctr">
              <a:lnSpc>
                <a:spcPct val="150000"/>
              </a:lnSpc>
            </a:pPr>
            <a:r>
              <a:rPr lang="da-DK" sz="7200" dirty="0"/>
              <a:t>Kolding.dk/</a:t>
            </a:r>
            <a:r>
              <a:rPr lang="da-DK" sz="7200" dirty="0" err="1"/>
              <a:t>erasmus</a:t>
            </a:r>
            <a:endParaRPr lang="da-DK" sz="72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8209910-000A-412A-BE83-00F981674D3D}"/>
              </a:ext>
            </a:extLst>
          </p:cNvPr>
          <p:cNvSpPr txBox="1"/>
          <p:nvPr/>
        </p:nvSpPr>
        <p:spPr>
          <a:xfrm>
            <a:off x="2355166" y="4892714"/>
            <a:ext cx="748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hlinkClick r:id="rId6"/>
              </a:rPr>
              <a:t>Fx. kvalitetsstandarder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1571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669368" y="515669"/>
            <a:ext cx="1524000" cy="655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22" y="600075"/>
            <a:ext cx="1211491" cy="48709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6426000"/>
            <a:ext cx="12193368" cy="43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064A5EC-1F1A-40CB-99AC-0B68FB23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" y="56511"/>
            <a:ext cx="2439827" cy="5435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241233-E6F8-4089-AB40-EC4B76ABE598}"/>
              </a:ext>
            </a:extLst>
          </p:cNvPr>
          <p:cNvSpPr txBox="1"/>
          <p:nvPr/>
        </p:nvSpPr>
        <p:spPr>
          <a:xfrm>
            <a:off x="890337" y="1204661"/>
            <a:ext cx="1058778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Projektmål</a:t>
            </a:r>
          </a:p>
          <a:p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Byliv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Bæredygtighed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Fællesskaber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2800" dirty="0"/>
              <a:t>Oplevelser</a:t>
            </a:r>
          </a:p>
        </p:txBody>
      </p:sp>
    </p:spTree>
    <p:extLst>
      <p:ext uri="{BB962C8B-B14F-4D97-AF65-F5344CB8AC3E}">
        <p14:creationId xmlns:p14="http://schemas.microsoft.com/office/powerpoint/2010/main" val="1062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885</Words>
  <Application>Microsoft Office PowerPoint</Application>
  <PresentationFormat>Widescreen</PresentationFormat>
  <Paragraphs>224</Paragraphs>
  <Slides>31</Slides>
  <Notes>31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Kolding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Wehde</dc:creator>
  <cp:lastModifiedBy>Maria Wehde</cp:lastModifiedBy>
  <cp:revision>474</cp:revision>
  <dcterms:created xsi:type="dcterms:W3CDTF">2023-11-02T08:47:55Z</dcterms:created>
  <dcterms:modified xsi:type="dcterms:W3CDTF">2024-09-26T10:36:26Z</dcterms:modified>
</cp:coreProperties>
</file>